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8" r:id="rId6"/>
    <p:sldId id="258" r:id="rId7"/>
    <p:sldId id="259" r:id="rId8"/>
    <p:sldId id="260" r:id="rId9"/>
    <p:sldId id="264" r:id="rId10"/>
    <p:sldId id="266" r:id="rId11"/>
    <p:sldId id="261" r:id="rId12"/>
    <p:sldId id="265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2016-9-2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学生证及火车优惠卡的办理</a:t>
            </a:r>
            <a:endParaRPr lang="zh-CN" altLang="en-US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b="1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学生处</a:t>
            </a:r>
            <a:endParaRPr lang="en-US" altLang="zh-CN" b="1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2016</a:t>
            </a:r>
            <a:r>
              <a:rPr lang="zh-CN" altLang="en-US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年</a:t>
            </a:r>
            <a:r>
              <a:rPr lang="en-US" altLang="zh-CN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b="1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月</a:t>
            </a:r>
            <a:endParaRPr lang="zh-CN" altLang="en-US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en-US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2016</a:t>
            </a:r>
            <a:r>
              <a:rPr lang="zh-CN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级学生证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办理</a:t>
            </a:r>
            <a:r>
              <a:rPr lang="zh-CN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统计表</a:t>
            </a:r>
            <a:r>
              <a:rPr lang="en-US" altLang="zh-CN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的填写说明</a:t>
            </a:r>
            <a:endParaRPr lang="zh-CN" altLang="en-US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内容占位符 3" descr="TJ6]HN)W$Z{KU(FMY]BJ5F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77072"/>
            <a:ext cx="8208912" cy="1944216"/>
          </a:xfrm>
        </p:spPr>
      </p:pic>
      <p:pic>
        <p:nvPicPr>
          <p:cNvPr id="4097" name="Picture 1" descr="C:\Users\Administrator\AppData\Roaming\Tencent\Users\271368022\QQ\WinTemp\RichOle\F24[KG[Q@QU~Z0LA455@GX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8011666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b="1" dirty="0" smtClean="0">
                <a:solidFill>
                  <a:srgbClr val="0070C0"/>
                </a:solidFill>
              </a:rPr>
              <a:t>温馨提示：</a:t>
            </a:r>
            <a:endParaRPr lang="en-US" altLang="zh-CN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1</a:t>
            </a:r>
            <a:r>
              <a:rPr lang="zh-CN" altLang="en-US" sz="2800" dirty="0" smtClean="0"/>
              <a:t>、请同学们妥善保管好学生证， 最多只能补办两次。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2</a:t>
            </a:r>
            <a:r>
              <a:rPr lang="zh-CN" altLang="en-US" sz="2800" dirty="0" smtClean="0"/>
              <a:t>、火车优惠卡每年优惠次数为：</a:t>
            </a:r>
            <a:r>
              <a:rPr lang="en-US" altLang="zh-CN" sz="2800" dirty="0" smtClean="0"/>
              <a:t>4</a:t>
            </a:r>
            <a:r>
              <a:rPr lang="zh-CN" altLang="en-US" sz="2800" dirty="0" smtClean="0"/>
              <a:t>次。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3</a:t>
            </a:r>
            <a:r>
              <a:rPr lang="zh-CN" altLang="en-US" sz="2800" dirty="0" smtClean="0"/>
              <a:t>、每年</a:t>
            </a:r>
            <a:r>
              <a:rPr lang="zh-CN" altLang="en-US" sz="2800" dirty="0" smtClean="0">
                <a:solidFill>
                  <a:srgbClr val="FF0000"/>
                </a:solidFill>
              </a:rPr>
              <a:t>九月</a:t>
            </a:r>
            <a:r>
              <a:rPr lang="zh-CN" altLang="en-US" sz="2800" dirty="0" smtClean="0"/>
              <a:t>学校统一安排时间地点</a:t>
            </a:r>
            <a:r>
              <a:rPr lang="zh-CN" altLang="en-US" sz="2800" dirty="0" smtClean="0">
                <a:solidFill>
                  <a:srgbClr val="FF0000"/>
                </a:solidFill>
              </a:rPr>
              <a:t>免费</a:t>
            </a:r>
            <a:r>
              <a:rPr lang="zh-CN" altLang="en-US" sz="2800" dirty="0" smtClean="0"/>
              <a:t>为火车优惠卡充磁。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altLang="zh-CN" sz="5400" dirty="0" smtClean="0"/>
          </a:p>
          <a:p>
            <a:pPr algn="ctr">
              <a:buNone/>
            </a:pPr>
            <a:r>
              <a:rPr lang="zh-CN" altLang="en-US" sz="7200" dirty="0" smtClean="0">
                <a:solidFill>
                  <a:srgbClr val="FF0000"/>
                </a:solidFill>
                <a:latin typeface="华文彩云" pitchFamily="2" charset="-122"/>
                <a:ea typeface="华文彩云" pitchFamily="2" charset="-122"/>
              </a:rPr>
              <a:t>谢谢大家！</a:t>
            </a:r>
            <a:endParaRPr lang="zh-CN" altLang="en-US" sz="7200" dirty="0">
              <a:solidFill>
                <a:srgbClr val="FF0000"/>
              </a:solidFill>
              <a:latin typeface="华文彩云" pitchFamily="2" charset="-122"/>
              <a:ea typeface="华文彩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学生证的办理</a:t>
            </a:r>
            <a:endParaRPr lang="zh-CN" altLang="en-US" b="1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一、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新生</a:t>
            </a: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学生证办理</a:t>
            </a: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1</a:t>
            </a:r>
            <a:r>
              <a:rPr lang="zh-CN" altLang="en-US" sz="2800" dirty="0" smtClean="0">
                <a:latin typeface="+mn-ea"/>
              </a:rPr>
              <a:t>、以院系为</a:t>
            </a:r>
            <a:r>
              <a:rPr lang="zh-CN" altLang="en-US" sz="2800" dirty="0" smtClean="0">
                <a:latin typeface="+mn-ea"/>
              </a:rPr>
              <a:t>单位</a:t>
            </a:r>
            <a:r>
              <a:rPr lang="en-US" altLang="zh-CN" sz="2800" dirty="0" smtClean="0">
                <a:latin typeface="+mn-ea"/>
              </a:rPr>
              <a:t>,</a:t>
            </a:r>
            <a:r>
              <a:rPr lang="zh-CN" altLang="en-US" sz="2800" dirty="0" smtClean="0">
                <a:latin typeface="+mn-ea"/>
              </a:rPr>
              <a:t>请</a:t>
            </a:r>
            <a:r>
              <a:rPr lang="zh-CN" altLang="en-US" sz="2800" dirty="0" smtClean="0">
                <a:latin typeface="+mn-ea"/>
              </a:rPr>
              <a:t>一名同学至</a:t>
            </a:r>
            <a:r>
              <a:rPr lang="zh-CN" altLang="en-US" sz="2800" u="sng" dirty="0" smtClean="0">
                <a:latin typeface="+mn-ea"/>
              </a:rPr>
              <a:t>学生处</a:t>
            </a:r>
            <a:r>
              <a:rPr lang="zh-CN" altLang="en-US" sz="2800" dirty="0" smtClean="0">
                <a:latin typeface="+mn-ea"/>
              </a:rPr>
              <a:t>（顺庆校区科技楼二楼）领取与班级人数相符的学生证外壳及内页。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2</a:t>
            </a:r>
            <a:r>
              <a:rPr lang="zh-CN" altLang="en-US" sz="2800" dirty="0" smtClean="0">
                <a:latin typeface="+mn-ea"/>
              </a:rPr>
              <a:t>、将学生证信息填写完整。注意事项如后图所示。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3</a:t>
            </a:r>
            <a:r>
              <a:rPr lang="zh-CN" altLang="en-US" sz="2800" dirty="0" smtClean="0">
                <a:latin typeface="+mn-ea"/>
              </a:rPr>
              <a:t>、将学生证收齐，以院系为单位至</a:t>
            </a:r>
            <a:r>
              <a:rPr lang="zh-CN" altLang="en-US" sz="2800" u="sng" dirty="0" smtClean="0">
                <a:latin typeface="+mn-ea"/>
              </a:rPr>
              <a:t>学生处</a:t>
            </a:r>
            <a:r>
              <a:rPr lang="zh-CN" altLang="en-US" sz="2800" dirty="0" smtClean="0">
                <a:latin typeface="+mn-ea"/>
              </a:rPr>
              <a:t>加盖鲜章，学校</a:t>
            </a:r>
            <a:r>
              <a:rPr lang="zh-CN" altLang="en-US" sz="2800" u="sng" dirty="0" smtClean="0">
                <a:latin typeface="+mn-ea"/>
              </a:rPr>
              <a:t>档案室</a:t>
            </a:r>
            <a:r>
              <a:rPr lang="zh-CN" altLang="en-US" sz="2800" dirty="0" smtClean="0">
                <a:latin typeface="+mn-ea"/>
              </a:rPr>
              <a:t>（顺庆校区图书馆顶楼）加盖钢印。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4</a:t>
            </a:r>
            <a:r>
              <a:rPr lang="zh-CN" altLang="en-US" sz="2800" dirty="0" smtClean="0">
                <a:latin typeface="+mn-ea"/>
              </a:rPr>
              <a:t>、至</a:t>
            </a:r>
            <a:r>
              <a:rPr lang="zh-CN" altLang="en-US" sz="2800" u="sng" dirty="0" smtClean="0">
                <a:latin typeface="+mn-ea"/>
              </a:rPr>
              <a:t>教务处</a:t>
            </a:r>
            <a:r>
              <a:rPr lang="zh-CN" altLang="en-US" sz="2800" dirty="0" smtClean="0">
                <a:latin typeface="+mn-ea"/>
              </a:rPr>
              <a:t>加盖注册章。</a:t>
            </a:r>
            <a:endParaRPr lang="en-US" altLang="zh-CN" sz="2800" dirty="0" smtClean="0">
              <a:latin typeface="+mn-ea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9" name="内容占位符 8" descr="IMG_91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36912"/>
            <a:ext cx="5976664" cy="3888432"/>
          </a:xfrm>
        </p:spPr>
      </p:pic>
      <p:pic>
        <p:nvPicPr>
          <p:cNvPr id="8" name="内容占位符 3" descr="IMG_91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88640"/>
            <a:ext cx="5940152" cy="3645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15616" y="5013176"/>
            <a:ext cx="6840760" cy="7920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</a:rPr>
              <a:t>所填信息必须与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《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2016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级学生证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办理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统计表》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内容相符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内容占位符 9" descr="IMG_91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696744" cy="3672408"/>
          </a:xfrm>
        </p:spPr>
      </p:pic>
      <p:cxnSp>
        <p:nvCxnSpPr>
          <p:cNvPr id="12" name="直接箭头连接符 11"/>
          <p:cNvCxnSpPr/>
          <p:nvPr/>
        </p:nvCxnSpPr>
        <p:spPr>
          <a:xfrm flipH="1">
            <a:off x="2483768" y="2060848"/>
            <a:ext cx="792088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2771800" y="1196752"/>
            <a:ext cx="1440160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二、专升本、转专业等情况学生证的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换领</a:t>
            </a:r>
            <a:endParaRPr lang="en-US" altLang="zh-CN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1</a:t>
            </a:r>
            <a:r>
              <a:rPr lang="zh-CN" altLang="en-US" sz="2800" dirty="0" smtClean="0">
                <a:latin typeface="+mn-ea"/>
              </a:rPr>
              <a:t>、请辅导员</a:t>
            </a:r>
            <a:r>
              <a:rPr lang="zh-CN" altLang="en-US" sz="2800" dirty="0" smtClean="0">
                <a:latin typeface="+mn-ea"/>
              </a:rPr>
              <a:t>老师</a:t>
            </a:r>
            <a:r>
              <a:rPr lang="zh-CN" altLang="en-US" sz="2800" dirty="0" smtClean="0">
                <a:latin typeface="+mn-ea"/>
              </a:rPr>
              <a:t>提供</a:t>
            </a:r>
            <a:r>
              <a:rPr lang="zh-CN" altLang="en-US" sz="2800" dirty="0" smtClean="0">
                <a:latin typeface="+mn-ea"/>
              </a:rPr>
              <a:t>需要换领学生证同学的名单</a:t>
            </a:r>
            <a:r>
              <a:rPr lang="zh-CN" altLang="en-US" sz="2800" dirty="0" smtClean="0">
                <a:latin typeface="+mn-ea"/>
              </a:rPr>
              <a:t>，并签字盖章。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2</a:t>
            </a:r>
            <a:r>
              <a:rPr lang="zh-CN" altLang="en-US" sz="2800" dirty="0" smtClean="0">
                <a:latin typeface="+mn-ea"/>
              </a:rPr>
              <a:t>、由一名同学收</a:t>
            </a:r>
            <a:r>
              <a:rPr lang="zh-CN" altLang="en-US" sz="2800" dirty="0" smtClean="0">
                <a:latin typeface="+mn-ea"/>
              </a:rPr>
              <a:t>齐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寸证件照及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原学生证</a:t>
            </a:r>
            <a:r>
              <a:rPr lang="zh-CN" altLang="en-US" sz="2800" dirty="0" smtClean="0">
                <a:latin typeface="+mn-ea"/>
              </a:rPr>
              <a:t>至学生处，现场填写换领学生证相关信息。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3</a:t>
            </a:r>
            <a:r>
              <a:rPr lang="zh-CN" altLang="en-US" sz="2800" dirty="0" smtClean="0">
                <a:latin typeface="+mn-ea"/>
              </a:rPr>
              <a:t>、盖章程序同上。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4</a:t>
            </a:r>
            <a:r>
              <a:rPr lang="zh-CN" altLang="en-US" sz="2800" dirty="0" smtClean="0">
                <a:latin typeface="+mn-ea"/>
              </a:rPr>
              <a:t>、原火车优惠卡可继续使用。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三、学生证的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补办</a:t>
            </a:r>
            <a:endParaRPr lang="en-US" altLang="zh-CN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1</a:t>
            </a:r>
            <a:r>
              <a:rPr lang="zh-CN" altLang="en-US" sz="2800" dirty="0" smtClean="0"/>
              <a:t>、本人写补办申请，请辅导员老师签字确认。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2</a:t>
            </a:r>
            <a:r>
              <a:rPr lang="zh-CN" altLang="en-US" sz="2800" dirty="0" smtClean="0"/>
              <a:t>、凭补办申请至学校宣传部（高坪校区行政楼五楼）办理挂失。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3</a:t>
            </a:r>
            <a:r>
              <a:rPr lang="zh-CN" altLang="en-US" sz="2800" dirty="0" smtClean="0"/>
              <a:t>、凭宣传部出具的挂失证明至学生处办理。</a:t>
            </a:r>
            <a:endParaRPr lang="en-US" altLang="zh-CN" sz="2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/>
              <a:t>4</a:t>
            </a:r>
            <a:r>
              <a:rPr lang="zh-CN" altLang="en-US" sz="2800" dirty="0" smtClean="0"/>
              <a:t>、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注意：</a:t>
            </a:r>
            <a:r>
              <a:rPr lang="zh-CN" altLang="en-US" sz="2800" dirty="0" smtClean="0"/>
              <a:t>补办时间为每周一下午</a:t>
            </a:r>
            <a:r>
              <a:rPr lang="en-US" altLang="zh-CN" sz="2800" dirty="0" smtClean="0"/>
              <a:t>4:00</a:t>
            </a:r>
            <a:r>
              <a:rPr lang="zh-CN" altLang="en-US" sz="2800" dirty="0" smtClean="0"/>
              <a:t>前。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火车优惠卡的办理</a:t>
            </a:r>
            <a:endParaRPr lang="zh-CN" altLang="en-US" b="1" dirty="0">
              <a:solidFill>
                <a:srgbClr val="0070C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一、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新生</a:t>
            </a: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火车优惠卡办理</a:t>
            </a: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1</a:t>
            </a:r>
            <a:r>
              <a:rPr lang="zh-CN" altLang="en-US" sz="2800" dirty="0" smtClean="0">
                <a:latin typeface="+mn-ea"/>
              </a:rPr>
              <a:t>、填写</a:t>
            </a:r>
            <a:r>
              <a:rPr lang="zh-CN" altLang="zh-CN" sz="2800" dirty="0" smtClean="0"/>
              <a:t>《</a:t>
            </a:r>
            <a:r>
              <a:rPr lang="en-US" altLang="zh-CN" sz="2800" dirty="0" smtClean="0"/>
              <a:t>2016</a:t>
            </a:r>
            <a:r>
              <a:rPr lang="zh-CN" altLang="zh-CN" sz="2800" dirty="0" smtClean="0"/>
              <a:t>级学生证</a:t>
            </a:r>
            <a:r>
              <a:rPr lang="zh-CN" altLang="en-US" sz="2800" dirty="0" smtClean="0"/>
              <a:t>办理</a:t>
            </a:r>
            <a:r>
              <a:rPr lang="zh-CN" altLang="zh-CN" sz="2800" dirty="0" smtClean="0"/>
              <a:t>统计表</a:t>
            </a:r>
            <a:r>
              <a:rPr lang="en-US" altLang="zh-CN" sz="2800" dirty="0" smtClean="0"/>
              <a:t>》</a:t>
            </a:r>
            <a:r>
              <a:rPr lang="zh-CN" altLang="en-US" sz="2800" dirty="0" smtClean="0">
                <a:latin typeface="+mn-ea"/>
              </a:rPr>
              <a:t>。所填信息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必须</a:t>
            </a:r>
            <a:r>
              <a:rPr lang="zh-CN" altLang="en-US" sz="2800" dirty="0" smtClean="0">
                <a:latin typeface="+mn-ea"/>
              </a:rPr>
              <a:t>与学生证上的家庭所在地、乘车区间保持一致。</a:t>
            </a:r>
            <a:endParaRPr lang="en-US" altLang="zh-CN" sz="2800" dirty="0" smtClean="0">
              <a:latin typeface="+mn-ea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2</a:t>
            </a:r>
            <a:r>
              <a:rPr lang="zh-CN" altLang="en-US" sz="2800" dirty="0" smtClean="0">
                <a:latin typeface="+mn-ea"/>
              </a:rPr>
              <a:t>、每人</a:t>
            </a:r>
            <a:r>
              <a:rPr lang="en-US" altLang="zh-CN" sz="2800" dirty="0" smtClean="0">
                <a:latin typeface="+mn-ea"/>
              </a:rPr>
              <a:t>7</a:t>
            </a:r>
            <a:r>
              <a:rPr lang="zh-CN" altLang="en-US" sz="2800" dirty="0" smtClean="0">
                <a:latin typeface="+mn-ea"/>
              </a:rPr>
              <a:t>元工本费。需要办理的同学</a:t>
            </a:r>
            <a:r>
              <a:rPr lang="zh-CN" altLang="en-US" sz="2800" dirty="0" smtClean="0">
                <a:latin typeface="+mn-ea"/>
              </a:rPr>
              <a:t>请在规定时间内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自助</a:t>
            </a:r>
            <a:r>
              <a:rPr lang="zh-CN" altLang="en-US" sz="2800" dirty="0" smtClean="0">
                <a:latin typeface="+mn-ea"/>
              </a:rPr>
              <a:t>缴费。</a:t>
            </a:r>
            <a:r>
              <a:rPr lang="zh-CN" altLang="en-US" sz="2800" i="1" dirty="0" smtClean="0">
                <a:latin typeface="黑体" pitchFamily="49" charset="-122"/>
                <a:ea typeface="黑体" pitchFamily="49" charset="-122"/>
              </a:rPr>
              <a:t>流程：</a:t>
            </a:r>
            <a:r>
              <a:rPr lang="zh-CN" altLang="zh-CN" sz="2800" i="1" dirty="0" smtClean="0">
                <a:latin typeface="黑体" pitchFamily="49" charset="-122"/>
                <a:ea typeface="黑体" pitchFamily="49" charset="-122"/>
              </a:rPr>
              <a:t>点击圈存机上右下角“校内代收费”项目</a:t>
            </a:r>
            <a:r>
              <a:rPr lang="zh-CN" altLang="en-US" sz="2800" i="1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800" i="1" dirty="0" smtClean="0">
                <a:latin typeface="黑体" pitchFamily="49" charset="-122"/>
                <a:ea typeface="黑体" pitchFamily="49" charset="-122"/>
              </a:rPr>
              <a:t>点击“火车优惠卡”项目即可</a:t>
            </a:r>
            <a:r>
              <a:rPr lang="zh-CN" altLang="zh-CN" sz="2800" i="1" dirty="0" smtClean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i="1" dirty="0" smtClean="0">
              <a:latin typeface="黑体" pitchFamily="49" charset="-122"/>
              <a:ea typeface="黑体" pitchFamily="49" charset="-122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时间：</a:t>
            </a:r>
            <a:r>
              <a:rPr lang="en-US" altLang="zh-CN" sz="2800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2016.9.6-9.30</a:t>
            </a:r>
            <a:endParaRPr lang="en-US" altLang="zh-CN" sz="2800" i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3</a:t>
            </a:r>
            <a:r>
              <a:rPr lang="zh-CN" altLang="en-US" sz="2800" dirty="0" smtClean="0">
                <a:latin typeface="+mn-ea"/>
              </a:rPr>
              <a:t>、等辅导员通知领取优惠卡（大约</a:t>
            </a:r>
            <a:r>
              <a:rPr lang="en-US" altLang="zh-CN" sz="2800" dirty="0" smtClean="0">
                <a:latin typeface="+mn-ea"/>
              </a:rPr>
              <a:t>12</a:t>
            </a:r>
            <a:r>
              <a:rPr lang="zh-CN" altLang="en-US" sz="2800" dirty="0" smtClean="0">
                <a:latin typeface="+mn-ea"/>
              </a:rPr>
              <a:t>月份），并粘贴在学生证“减价优待证”页内。</a:t>
            </a:r>
            <a:endParaRPr lang="zh-CN" altLang="en-US" sz="28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二、火车优惠卡的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补办</a:t>
            </a:r>
            <a:endParaRPr lang="en-US" altLang="zh-CN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1</a:t>
            </a:r>
            <a:r>
              <a:rPr lang="zh-CN" altLang="en-US" sz="2800" dirty="0" smtClean="0">
                <a:latin typeface="+mn-ea"/>
              </a:rPr>
              <a:t>、时间：每年</a:t>
            </a:r>
            <a:r>
              <a:rPr lang="en-US" altLang="zh-CN" sz="2800" dirty="0" smtClean="0">
                <a:latin typeface="+mn-ea"/>
              </a:rPr>
              <a:t>9</a:t>
            </a:r>
            <a:r>
              <a:rPr lang="zh-CN" altLang="en-US" sz="2800" dirty="0" smtClean="0">
                <a:latin typeface="+mn-ea"/>
              </a:rPr>
              <a:t>月，其余时间无法办理。</a:t>
            </a:r>
            <a:endParaRPr lang="en-US" altLang="zh-CN" sz="2800" dirty="0" smtClean="0">
              <a:latin typeface="+mn-ea"/>
            </a:endParaRPr>
          </a:p>
          <a:p>
            <a:pPr lvl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2</a:t>
            </a:r>
            <a:r>
              <a:rPr lang="zh-CN" altLang="en-US" sz="2800" dirty="0" smtClean="0">
                <a:latin typeface="+mn-ea"/>
              </a:rPr>
              <a:t>、每人</a:t>
            </a:r>
            <a:r>
              <a:rPr lang="en-US" altLang="zh-CN" sz="2800" dirty="0" smtClean="0">
                <a:latin typeface="+mn-ea"/>
              </a:rPr>
              <a:t>7</a:t>
            </a:r>
            <a:r>
              <a:rPr lang="zh-CN" altLang="en-US" sz="2800" dirty="0" smtClean="0">
                <a:latin typeface="+mn-ea"/>
              </a:rPr>
              <a:t>元工本费。需要补办的同学请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自助</a:t>
            </a:r>
            <a:r>
              <a:rPr lang="zh-CN" altLang="en-US" sz="2800" dirty="0" smtClean="0">
                <a:latin typeface="+mn-ea"/>
              </a:rPr>
              <a:t>缴费。</a:t>
            </a:r>
            <a:r>
              <a:rPr lang="zh-CN" altLang="en-US" sz="2800" i="1" dirty="0" smtClean="0">
                <a:latin typeface="黑体" pitchFamily="49" charset="-122"/>
                <a:ea typeface="黑体" pitchFamily="49" charset="-122"/>
              </a:rPr>
              <a:t>流程：</a:t>
            </a:r>
            <a:r>
              <a:rPr lang="zh-CN" altLang="zh-CN" sz="2800" i="1" dirty="0" smtClean="0">
                <a:latin typeface="黑体" pitchFamily="49" charset="-122"/>
                <a:ea typeface="黑体" pitchFamily="49" charset="-122"/>
              </a:rPr>
              <a:t>点击圈存机上右下角“校内代收费”项目</a:t>
            </a:r>
            <a:r>
              <a:rPr lang="zh-CN" altLang="en-US" sz="2800" i="1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2800" i="1" dirty="0" smtClean="0">
                <a:latin typeface="黑体" pitchFamily="49" charset="-122"/>
                <a:ea typeface="黑体" pitchFamily="49" charset="-122"/>
              </a:rPr>
              <a:t>点击“火车优惠卡”项目即可。</a:t>
            </a:r>
            <a:endParaRPr lang="en-US" altLang="zh-CN" sz="2800" i="1" dirty="0" smtClean="0">
              <a:latin typeface="黑体" pitchFamily="49" charset="-122"/>
              <a:ea typeface="黑体" pitchFamily="49" charset="-122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时间：</a:t>
            </a:r>
            <a:r>
              <a:rPr lang="en-US" altLang="zh-CN" sz="2800" i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2016.9.6-9.30</a:t>
            </a:r>
            <a:endParaRPr lang="en-US" altLang="zh-CN" sz="2800" dirty="0" smtClean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+mn-ea"/>
              </a:rPr>
              <a:t>3</a:t>
            </a:r>
            <a:r>
              <a:rPr lang="zh-CN" altLang="en-US" sz="2800" dirty="0" smtClean="0">
                <a:latin typeface="+mn-ea"/>
              </a:rPr>
              <a:t>、等辅导员通知领取优惠卡（大约</a:t>
            </a:r>
            <a:r>
              <a:rPr lang="en-US" altLang="zh-CN" sz="2800" dirty="0" smtClean="0">
                <a:latin typeface="+mn-ea"/>
              </a:rPr>
              <a:t>12</a:t>
            </a:r>
            <a:r>
              <a:rPr lang="zh-CN" altLang="en-US" sz="2800" dirty="0" smtClean="0">
                <a:latin typeface="+mn-ea"/>
              </a:rPr>
              <a:t>月份）。</a:t>
            </a:r>
            <a:endParaRPr lang="en-US" altLang="zh-CN" sz="2800" dirty="0" smtClean="0">
              <a:latin typeface="+mn-ea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200" b="1" dirty="0" smtClean="0">
                <a:latin typeface="华文楷体" pitchFamily="2" charset="-122"/>
                <a:ea typeface="华文楷体" pitchFamily="2" charset="-122"/>
              </a:rPr>
              <a:t>三、火车优惠卡的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充磁</a:t>
            </a:r>
            <a:endParaRPr lang="zh-CN" altLang="en-US" sz="3200" dirty="0"/>
          </a:p>
        </p:txBody>
      </p:sp>
      <p:pic>
        <p:nvPicPr>
          <p:cNvPr id="8" name="内容占位符 7" descr="DX3DDK]B2K73K}G2[[J}ET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38230"/>
            <a:ext cx="7344816" cy="52499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508</Words>
  <Application>Microsoft Office PowerPoint</Application>
  <PresentationFormat>全屏显示(4:3)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学生证及火车优惠卡的办理</vt:lpstr>
      <vt:lpstr>学生证的办理</vt:lpstr>
      <vt:lpstr>幻灯片 3</vt:lpstr>
      <vt:lpstr>幻灯片 4</vt:lpstr>
      <vt:lpstr>幻灯片 5</vt:lpstr>
      <vt:lpstr>幻灯片 6</vt:lpstr>
      <vt:lpstr>火车优惠卡的办理</vt:lpstr>
      <vt:lpstr>幻灯片 8</vt:lpstr>
      <vt:lpstr>三、火车优惠卡的充磁</vt:lpstr>
      <vt:lpstr>《2016级学生证办理统计表》的填写说明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学生证及火车优惠卡的办理</dc:title>
  <dc:creator>Administrator</dc:creator>
  <cp:lastModifiedBy>孙琴</cp:lastModifiedBy>
  <cp:revision>35</cp:revision>
  <dcterms:created xsi:type="dcterms:W3CDTF">2016-08-31T03:18:42Z</dcterms:created>
  <dcterms:modified xsi:type="dcterms:W3CDTF">2016-09-02T01:59:20Z</dcterms:modified>
</cp:coreProperties>
</file>